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1133" r:id="rId4"/>
    <p:sldId id="1117" r:id="rId5"/>
    <p:sldId id="1134" r:id="rId6"/>
    <p:sldId id="1080" r:id="rId7"/>
    <p:sldId id="1135" r:id="rId8"/>
    <p:sldId id="1120" r:id="rId9"/>
    <p:sldId id="1136" r:id="rId10"/>
    <p:sldId id="1137" r:id="rId11"/>
    <p:sldId id="1138" r:id="rId12"/>
    <p:sldId id="1139"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33"/>
            <p14:sldId id="1117"/>
            <p14:sldId id="1134"/>
            <p14:sldId id="1080"/>
            <p14:sldId id="1135"/>
            <p14:sldId id="1120"/>
            <p14:sldId id="1136"/>
            <p14:sldId id="1137"/>
            <p14:sldId id="1138"/>
            <p14:sldId id="113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5188" autoAdjust="0"/>
  </p:normalViewPr>
  <p:slideViewPr>
    <p:cSldViewPr snapToGrid="0">
      <p:cViewPr varScale="1">
        <p:scale>
          <a:sx n="84" d="100"/>
          <a:sy n="84" d="100"/>
        </p:scale>
        <p:origin x="84" y="19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2021-04-09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Hooke-Jeeves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Hooke-Jeeves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Hooke-Jeeves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Hooke-Jeeves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Hooke-Jeeves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Hooke-Jeeves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Hooke-Jeeves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Hooke-Jeeves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Hooke-Jeeves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Hooke-Jeeves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Hooke-Jeeves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9.wm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Hooke-Jeeves method for </a:t>
            </a:r>
            <a:br>
              <a:rPr lang="en-US" dirty="0"/>
            </a:br>
            <a:r>
              <a:rPr lang="en-US" dirty="0"/>
              <a:t>finding extrema in </a:t>
            </a:r>
            <a:r>
              <a:rPr lang="en-US" i="1" dirty="0"/>
              <a:t>n</a:t>
            </a:r>
            <a:r>
              <a:rPr lang="en-US" dirty="0"/>
              <a:t> dimensions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0E66FFF2-5EAC-4E58-9F49-B7BF1A48F9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6194"/>
    </mc:Choice>
    <mc:Fallback>
      <p:transition spd="slow" advTm="1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rmAutofit/>
          </a:bodyPr>
          <a:lstStyle/>
          <a:p>
            <a:pPr marL="0" indent="0">
              <a:buNone/>
            </a:pPr>
            <a:r>
              <a:rPr lang="en-US" sz="1400" dirty="0">
                <a:latin typeface="Consolas" panose="020B0609020204030204" pitchFamily="49" charset="0"/>
              </a:rPr>
              <a:t>        // Check conditions</a:t>
            </a:r>
          </a:p>
          <a:p>
            <a:pPr marL="0" indent="0">
              <a:buNone/>
            </a:pPr>
            <a:r>
              <a:rPr lang="en-US" sz="1400" dirty="0">
                <a:latin typeface="Consolas" panose="020B0609020204030204" pitchFamily="49" charset="0"/>
              </a:rPr>
              <a:t>        if ( norm( du ) == 0.0 ) {</a:t>
            </a:r>
          </a:p>
          <a:p>
            <a:pPr marL="0" indent="0">
              <a:buNone/>
            </a:pPr>
            <a:r>
              <a:rPr lang="en-US" sz="1400" dirty="0">
                <a:latin typeface="Consolas" panose="020B0609020204030204" pitchFamily="49" charset="0"/>
              </a:rPr>
              <a:t>            if ( h &lt; </a:t>
            </a:r>
            <a:r>
              <a:rPr lang="en-US" sz="1400" dirty="0" err="1">
                <a:latin typeface="Consolas" panose="020B0609020204030204" pitchFamily="49" charset="0"/>
              </a:rPr>
              <a:t>eps_step</a:t>
            </a:r>
            <a:r>
              <a:rPr lang="en-US" sz="1400" dirty="0">
                <a:latin typeface="Consolas" panose="020B0609020204030204" pitchFamily="49" charset="0"/>
              </a:rPr>
              <a:t> ) {</a:t>
            </a:r>
          </a:p>
          <a:p>
            <a:pPr marL="0" indent="0">
              <a:buNone/>
            </a:pPr>
            <a:r>
              <a:rPr lang="en-US" sz="1400" dirty="0">
                <a:latin typeface="Consolas" panose="020B0609020204030204" pitchFamily="49" charset="0"/>
              </a:rPr>
              <a:t>                return std::</a:t>
            </a:r>
            <a:r>
              <a:rPr lang="en-US" sz="1400" dirty="0" err="1">
                <a:latin typeface="Consolas" panose="020B0609020204030204" pitchFamily="49" charset="0"/>
              </a:rPr>
              <a:t>make_pair</a:t>
            </a:r>
            <a:r>
              <a:rPr lang="en-US" sz="1400" dirty="0">
                <a:latin typeface="Consolas" panose="020B0609020204030204" pitchFamily="49" charset="0"/>
              </a:rPr>
              <a:t>( u, min );</a:t>
            </a:r>
          </a:p>
          <a:p>
            <a:pPr marL="0" indent="0">
              <a:buNone/>
            </a:pPr>
            <a:r>
              <a:rPr lang="en-US" sz="1400" dirty="0">
                <a:latin typeface="Consolas" panose="020B0609020204030204" pitchFamily="49" charset="0"/>
              </a:rPr>
              <a:t>            } else {</a:t>
            </a:r>
          </a:p>
          <a:p>
            <a:pPr marL="0" indent="0">
              <a:buNone/>
            </a:pPr>
            <a:r>
              <a:rPr lang="en-US" sz="1400" dirty="0">
                <a:latin typeface="Consolas" panose="020B0609020204030204" pitchFamily="49" charset="0"/>
              </a:rPr>
              <a:t>                h /= 2.0;</a:t>
            </a:r>
          </a:p>
          <a:p>
            <a:pPr marL="0" indent="0">
              <a:buNone/>
            </a:pPr>
            <a:r>
              <a:rPr lang="en-US" sz="1400" dirty="0">
                <a:latin typeface="Consolas" panose="020B0609020204030204" pitchFamily="49" charset="0"/>
              </a:rPr>
              <a:t>                continue;</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a:extLst>
              <a:ext uri="{FF2B5EF4-FFF2-40B4-BE49-F238E27FC236}">
                <a16:creationId xmlns:a16="http://schemas.microsoft.com/office/drawing/2014/main" id="{FD127BDB-A729-4C05-BC4B-FD3A2FB357A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2128063"/>
      </p:ext>
    </p:extLst>
  </p:cSld>
  <p:clrMapOvr>
    <a:masterClrMapping/>
  </p:clrMapOvr>
  <mc:AlternateContent xmlns:mc="http://schemas.openxmlformats.org/markup-compatibility/2006">
    <mc:Choice xmlns:p14="http://schemas.microsoft.com/office/powerpoint/2010/main" Requires="p14">
      <p:transition spd="slow" p14:dur="2000" advTm="49148"/>
    </mc:Choice>
    <mc:Fallback>
      <p:transition spd="slow" advTm="4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211580"/>
            <a:ext cx="8229600" cy="4525963"/>
          </a:xfrm>
        </p:spPr>
        <p:txBody>
          <a:bodyPr>
            <a:normAutofit/>
          </a:bodyPr>
          <a:lstStyle/>
          <a:p>
            <a:pPr marL="0" indent="0">
              <a:buNone/>
            </a:pPr>
            <a:r>
              <a:rPr lang="en-US" sz="1400" dirty="0">
                <a:latin typeface="Consolas" panose="020B0609020204030204" pitchFamily="49" charset="0"/>
              </a:rPr>
              <a:t>        // Pattern moves</a:t>
            </a:r>
          </a:p>
          <a:p>
            <a:pPr marL="0" indent="0">
              <a:buNone/>
            </a:pPr>
            <a:r>
              <a:rPr lang="en-US" sz="1400" dirty="0">
                <a:latin typeface="Consolas" panose="020B0609020204030204" pitchFamily="49" charset="0"/>
              </a:rPr>
              <a:t>        //  - We stored the initial values in u0 and min0</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while ( k &lt; </a:t>
            </a:r>
            <a:r>
              <a:rPr lang="en-US" sz="1400" dirty="0" err="1">
                <a:latin typeface="Consolas" panose="020B0609020204030204" pitchFamily="49" charset="0"/>
              </a:rPr>
              <a:t>max_iterations</a:t>
            </a:r>
            <a:r>
              <a:rPr lang="en-US" sz="1400" dirty="0">
                <a:latin typeface="Consolas" panose="020B0609020204030204" pitchFamily="49" charset="0"/>
              </a:rPr>
              <a:t> ) {</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fm</a:t>
            </a:r>
            <a:r>
              <a:rPr lang="en-US" sz="1400" dirty="0">
                <a:latin typeface="Consolas" panose="020B0609020204030204" pitchFamily="49" charset="0"/>
              </a:rPr>
              <a:t>{ f( u + du ) };</a:t>
            </a:r>
          </a:p>
          <a:p>
            <a:pPr marL="0" indent="0">
              <a:buNone/>
            </a:pPr>
            <a:r>
              <a:rPr lang="en-US" sz="1400" dirty="0">
                <a:latin typeface="Consolas" panose="020B0609020204030204" pitchFamily="49" charset="0"/>
              </a:rPr>
              <a:t>            ++k;</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if ( </a:t>
            </a:r>
            <a:r>
              <a:rPr lang="en-US" sz="1400" dirty="0" err="1">
                <a:latin typeface="Consolas" panose="020B0609020204030204" pitchFamily="49" charset="0"/>
              </a:rPr>
              <a:t>fm</a:t>
            </a:r>
            <a:r>
              <a:rPr lang="en-US" sz="1400" dirty="0">
                <a:latin typeface="Consolas" panose="020B0609020204030204" pitchFamily="49" charset="0"/>
              </a:rPr>
              <a:t> &lt; min ) {</a:t>
            </a:r>
          </a:p>
          <a:p>
            <a:pPr marL="0" indent="0">
              <a:buNone/>
            </a:pPr>
            <a:r>
              <a:rPr lang="en-US" sz="1400" dirty="0">
                <a:latin typeface="Consolas" panose="020B0609020204030204" pitchFamily="49" charset="0"/>
              </a:rPr>
              <a:t>                u += du;</a:t>
            </a:r>
          </a:p>
          <a:p>
            <a:pPr marL="0" indent="0">
              <a:buNone/>
            </a:pPr>
            <a:r>
              <a:rPr lang="en-US" sz="1400" dirty="0">
                <a:latin typeface="Consolas" panose="020B0609020204030204" pitchFamily="49" charset="0"/>
              </a:rPr>
              <a:t>                min = </a:t>
            </a:r>
            <a:r>
              <a:rPr lang="en-US" sz="1400" dirty="0" err="1">
                <a:latin typeface="Consolas" panose="020B0609020204030204" pitchFamily="49" charset="0"/>
              </a:rPr>
              <a:t>fm</a:t>
            </a:r>
            <a:r>
              <a:rPr lang="en-US" sz="1400" dirty="0">
                <a:latin typeface="Consolas" panose="020B0609020204030204" pitchFamily="49" charset="0"/>
              </a:rPr>
              <a:t>;</a:t>
            </a:r>
          </a:p>
          <a:p>
            <a:pPr marL="0" indent="0">
              <a:buNone/>
            </a:pPr>
            <a:r>
              <a:rPr lang="en-US" sz="1400" dirty="0">
                <a:latin typeface="Consolas" panose="020B0609020204030204" pitchFamily="49" charset="0"/>
              </a:rPr>
              <a:t>            } else {</a:t>
            </a:r>
          </a:p>
          <a:p>
            <a:pPr marL="0" indent="0">
              <a:buNone/>
            </a:pPr>
            <a:r>
              <a:rPr lang="en-US" sz="1400" dirty="0">
                <a:latin typeface="Consolas" panose="020B0609020204030204" pitchFamily="49" charset="0"/>
              </a:rPr>
              <a:t>                break;</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if ( (k &lt; </a:t>
            </a:r>
            <a:r>
              <a:rPr lang="en-US" sz="1400" dirty="0" err="1">
                <a:latin typeface="Consolas" panose="020B0609020204030204" pitchFamily="49" charset="0"/>
              </a:rPr>
              <a:t>max_iterations</a:t>
            </a:r>
            <a:r>
              <a:rPr lang="en-US" sz="1400" dirty="0">
                <a:latin typeface="Consolas" panose="020B0609020204030204" pitchFamily="49" charset="0"/>
              </a:rPr>
              <a:t>) &amp;&amp; (norm( u - u0 ) &lt; </a:t>
            </a:r>
            <a:r>
              <a:rPr lang="en-US" sz="1400" dirty="0" err="1">
                <a:latin typeface="Consolas" panose="020B0609020204030204" pitchFamily="49" charset="0"/>
              </a:rPr>
              <a:t>eps_step</a:t>
            </a:r>
            <a:r>
              <a:rPr lang="en-US" sz="1400" dirty="0">
                <a:latin typeface="Consolas" panose="020B0609020204030204" pitchFamily="49" charset="0"/>
              </a:rPr>
              <a:t>)</a:t>
            </a:r>
          </a:p>
          <a:p>
            <a:pPr marL="0" indent="0">
              <a:buNone/>
            </a:pPr>
            <a:r>
              <a:rPr lang="en-US" sz="1400" dirty="0">
                <a:latin typeface="Consolas" panose="020B0609020204030204" pitchFamily="49" charset="0"/>
              </a:rPr>
              <a:t>                                  &amp;&amp; ((min0 - min) &lt; </a:t>
            </a:r>
            <a:r>
              <a:rPr lang="en-US" sz="1400" dirty="0" err="1">
                <a:latin typeface="Consolas" panose="020B0609020204030204" pitchFamily="49" charset="0"/>
              </a:rPr>
              <a:t>eps_abs</a:t>
            </a:r>
            <a:r>
              <a:rPr lang="en-US" sz="1400" dirty="0">
                <a:latin typeface="Consolas" panose="020B0609020204030204" pitchFamily="49" charset="0"/>
              </a:rPr>
              <a:t>) ) {</a:t>
            </a:r>
          </a:p>
          <a:p>
            <a:pPr marL="0" indent="0">
              <a:buNone/>
            </a:pPr>
            <a:r>
              <a:rPr lang="en-US" sz="1400" dirty="0">
                <a:latin typeface="Consolas" panose="020B0609020204030204" pitchFamily="49" charset="0"/>
              </a:rPr>
              <a:t>            return std::</a:t>
            </a:r>
            <a:r>
              <a:rPr lang="en-US" sz="1400" dirty="0" err="1">
                <a:latin typeface="Consolas" panose="020B0609020204030204" pitchFamily="49" charset="0"/>
              </a:rPr>
              <a:t>make_pair</a:t>
            </a:r>
            <a:r>
              <a:rPr lang="en-US" sz="1400" dirty="0">
                <a:latin typeface="Consolas" panose="020B0609020204030204" pitchFamily="49" charset="0"/>
              </a:rPr>
              <a:t>( u, min );</a:t>
            </a:r>
          </a:p>
          <a:p>
            <a:pPr marL="0" indent="0">
              <a:buNone/>
            </a:pPr>
            <a:r>
              <a:rPr lang="en-US" sz="14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8" name="Audio 7">
            <a:hlinkClick r:id="" action="ppaction://media"/>
            <a:extLst>
              <a:ext uri="{FF2B5EF4-FFF2-40B4-BE49-F238E27FC236}">
                <a16:creationId xmlns:a16="http://schemas.microsoft.com/office/drawing/2014/main" id="{9BFB783D-9B98-4D71-8065-BABB4036D97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1365524"/>
      </p:ext>
    </p:extLst>
  </p:cSld>
  <p:clrMapOvr>
    <a:masterClrMapping/>
  </p:clrMapOvr>
  <mc:AlternateContent xmlns:mc="http://schemas.openxmlformats.org/markup-compatibility/2006">
    <mc:Choice xmlns:p14="http://schemas.microsoft.com/office/powerpoint/2010/main" Requires="p14">
      <p:transition spd="slow" p14:dur="2000" advTm="151465"/>
    </mc:Choice>
    <mc:Fallback>
      <p:transition spd="slow" advTm="15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7877-D7F1-4EA6-BDD4-263E5D3858B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8CF8DDD1-BCD0-43A1-86B8-7F15F616D945}"/>
              </a:ext>
            </a:extLst>
          </p:cNvPr>
          <p:cNvSpPr>
            <a:spLocks noGrp="1"/>
          </p:cNvSpPr>
          <p:nvPr>
            <p:ph idx="1"/>
          </p:nvPr>
        </p:nvSpPr>
        <p:spPr/>
        <p:txBody>
          <a:bodyPr/>
          <a:lstStyle/>
          <a:p>
            <a:r>
              <a:rPr lang="en-US" dirty="0"/>
              <a:t>The example on the Wikipedia page is most appropriate</a:t>
            </a:r>
          </a:p>
          <a:p>
            <a:pPr lvl="1"/>
            <a:r>
              <a:rPr lang="en-US" dirty="0"/>
              <a:t>Created by Guillaume </a:t>
            </a:r>
            <a:r>
              <a:rPr lang="en-US" dirty="0" err="1"/>
              <a:t>Jacquenot</a:t>
            </a:r>
            <a:endParaRPr lang="en-US" dirty="0"/>
          </a:p>
        </p:txBody>
      </p:sp>
      <p:sp>
        <p:nvSpPr>
          <p:cNvPr id="4" name="Footer Placeholder 3">
            <a:extLst>
              <a:ext uri="{FF2B5EF4-FFF2-40B4-BE49-F238E27FC236}">
                <a16:creationId xmlns:a16="http://schemas.microsoft.com/office/drawing/2014/main" id="{5826F851-A75C-4367-887A-BDB702E802B4}"/>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E008E450-C46C-48B8-82A8-353065A2D799}"/>
              </a:ext>
            </a:extLst>
          </p:cNvPr>
          <p:cNvSpPr>
            <a:spLocks noGrp="1"/>
          </p:cNvSpPr>
          <p:nvPr>
            <p:ph type="sldNum" sz="quarter" idx="12"/>
          </p:nvPr>
        </p:nvSpPr>
        <p:spPr/>
        <p:txBody>
          <a:bodyPr/>
          <a:lstStyle/>
          <a:p>
            <a:fld id="{42EF6DC8-DA9C-4533-8A40-BB00A2545AF8}" type="slidenum">
              <a:rPr lang="en-CA" smtClean="0"/>
              <a:pPr/>
              <a:t>12</a:t>
            </a:fld>
            <a:endParaRPr lang="en-CA"/>
          </a:p>
        </p:txBody>
      </p:sp>
      <p:pic>
        <p:nvPicPr>
          <p:cNvPr id="1026" name="Picture 2">
            <a:extLst>
              <a:ext uri="{FF2B5EF4-FFF2-40B4-BE49-F238E27FC236}">
                <a16:creationId xmlns:a16="http://schemas.microsoft.com/office/drawing/2014/main" id="{D6AAE7D3-E32A-4A23-B913-D522B8E83B3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70633" y="2563503"/>
            <a:ext cx="3792847" cy="3792847"/>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AD547F16-8EFD-408A-88EA-8847BC78B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7800740"/>
      </p:ext>
    </p:extLst>
  </p:cSld>
  <p:clrMapOvr>
    <a:masterClrMapping/>
  </p:clrMapOvr>
  <mc:AlternateContent xmlns:mc="http://schemas.openxmlformats.org/markup-compatibility/2006">
    <mc:Choice xmlns:p14="http://schemas.microsoft.com/office/powerpoint/2010/main" Requires="p14">
      <p:transition spd="slow" p14:dur="2000" advTm="42758"/>
    </mc:Choice>
    <mc:Fallback>
      <p:transition spd="slow" advTm="4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Hooke-Jeeves method for finding a minimum</a:t>
            </a:r>
          </a:p>
          <a:p>
            <a:pPr lvl="1"/>
            <a:r>
              <a:rPr lang="en-US" dirty="0"/>
              <a:t>Are aware of this exploratory/pattern approach to solving problems</a:t>
            </a:r>
          </a:p>
          <a:p>
            <a:pPr lvl="1"/>
            <a:r>
              <a:rPr lang="en-US" dirty="0"/>
              <a:t>Have seen an implementation</a:t>
            </a:r>
          </a:p>
          <a:p>
            <a:pPr lvl="1"/>
            <a:r>
              <a:rPr lang="en-US" dirty="0"/>
              <a:t>Have seen an example</a:t>
            </a:r>
          </a:p>
        </p:txBody>
      </p:sp>
      <p:sp>
        <p:nvSpPr>
          <p:cNvPr id="4" name="Footer Placeholder 3"/>
          <p:cNvSpPr>
            <a:spLocks noGrp="1"/>
          </p:cNvSpPr>
          <p:nvPr>
            <p:ph type="ftr" sz="quarter" idx="11"/>
          </p:nvPr>
        </p:nvSpPr>
        <p:spPr/>
        <p:txBody>
          <a:bodyPr/>
          <a:lstStyle/>
          <a:p>
            <a:r>
              <a:rPr lang="en-US"/>
              <a:t>Hooke-Jeeves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11" name="Audio 10">
            <a:hlinkClick r:id="" action="ppaction://media"/>
            <a:extLst>
              <a:ext uri="{FF2B5EF4-FFF2-40B4-BE49-F238E27FC236}">
                <a16:creationId xmlns:a16="http://schemas.microsoft.com/office/drawing/2014/main" id="{0EF3A49A-953C-4F05-83DF-3E2E0947E3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0483"/>
    </mc:Choice>
    <mc:Fallback>
      <p:transition spd="slow" advTm="4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https://en.wikipedia.org/wiki/Pattern_search_(optimization)</a:t>
            </a:r>
          </a:p>
        </p:txBody>
      </p:sp>
      <p:sp>
        <p:nvSpPr>
          <p:cNvPr id="4" name="Footer Placeholder 3"/>
          <p:cNvSpPr>
            <a:spLocks noGrp="1"/>
          </p:cNvSpPr>
          <p:nvPr>
            <p:ph type="ftr" sz="quarter" idx="11"/>
          </p:nvPr>
        </p:nvSpPr>
        <p:spPr/>
        <p:txBody>
          <a:bodyPr/>
          <a:lstStyle/>
          <a:p>
            <a:r>
              <a:rPr lang="en-US"/>
              <a:t>Hooke-Jeeves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Hooke-Jeeves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Hooke-Jeeves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Hooke-Jeeves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the idea of exploring surrounding points</a:t>
            </a:r>
          </a:p>
          <a:p>
            <a:pPr lvl="1"/>
            <a:r>
              <a:rPr lang="en-US" dirty="0"/>
              <a:t>Use this exploration to indicate a direction to move</a:t>
            </a:r>
          </a:p>
          <a:p>
            <a:pPr lvl="1"/>
            <a:r>
              <a:rPr lang="en-US" dirty="0"/>
              <a:t>Describe the Hooke-Jeeves method</a:t>
            </a:r>
          </a:p>
          <a:p>
            <a:pPr lvl="1"/>
            <a:r>
              <a:rPr lang="en-US" dirty="0"/>
              <a:t>Discuss using this exploratory move/pattern move approach for solving problems in general</a:t>
            </a:r>
          </a:p>
          <a:p>
            <a:pPr lvl="1"/>
            <a:r>
              <a:rPr lang="en-US" dirty="0"/>
              <a:t>Look at an </a:t>
            </a:r>
            <a:r>
              <a:rPr lang="en-US" dirty="0" err="1"/>
              <a:t>implemention</a:t>
            </a:r>
            <a:endParaRPr lang="en-US" dirty="0"/>
          </a:p>
          <a:p>
            <a:pPr lvl="1"/>
            <a:r>
              <a:rPr lang="en-US" dirty="0"/>
              <a:t>Look at an example</a:t>
            </a:r>
          </a:p>
        </p:txBody>
      </p:sp>
      <p:sp>
        <p:nvSpPr>
          <p:cNvPr id="4" name="Footer Placeholder 3"/>
          <p:cNvSpPr>
            <a:spLocks noGrp="1"/>
          </p:cNvSpPr>
          <p:nvPr>
            <p:ph type="ftr" sz="quarter" idx="11"/>
          </p:nvPr>
        </p:nvSpPr>
        <p:spPr/>
        <p:txBody>
          <a:bodyPr/>
          <a:lstStyle/>
          <a:p>
            <a:r>
              <a:rPr lang="en-US"/>
              <a:t>Hooke-Jeeves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5F5837C8-281A-4005-A379-F133F07BB5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7565"/>
    </mc:Choice>
    <mc:Fallback>
      <p:transition spd="slow" advTm="47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that in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the </a:t>
            </a:r>
            <a:r>
              <a:rPr lang="en-US" i="1" dirty="0"/>
              <a:t>canonical basis </a:t>
            </a:r>
            <a:r>
              <a:rPr lang="en-US" dirty="0"/>
              <a:t>is represented by the vectors </a:t>
            </a:r>
            <a:r>
              <a:rPr lang="en-US" b="1" dirty="0">
                <a:latin typeface="Times New Roman" panose="02020603050405020304" pitchFamily="18" charset="0"/>
              </a:rPr>
              <a:t>e</a:t>
            </a:r>
            <a:r>
              <a:rPr lang="en-US" baseline="-25000" dirty="0">
                <a:latin typeface="Times New Roman" panose="02020603050405020304" pitchFamily="18" charset="0"/>
              </a:rPr>
              <a:t>1</a:t>
            </a:r>
            <a:r>
              <a:rPr lang="en-US" dirty="0"/>
              <a:t>, …, </a:t>
            </a:r>
            <a:r>
              <a:rPr lang="en-US" b="1" dirty="0" err="1">
                <a:latin typeface="Times New Roman" panose="02020603050405020304" pitchFamily="18" charset="0"/>
              </a:rPr>
              <a:t>e</a:t>
            </a:r>
            <a:r>
              <a:rPr lang="en-US" i="1" baseline="-25000" dirty="0" err="1">
                <a:latin typeface="Times New Roman" panose="02020603050405020304" pitchFamily="18" charset="0"/>
              </a:rPr>
              <a:t>n</a:t>
            </a:r>
            <a:r>
              <a:rPr lang="en-US" dirty="0"/>
              <a:t> </a:t>
            </a:r>
          </a:p>
          <a:p>
            <a:pPr lvl="1"/>
            <a:r>
              <a:rPr lang="en-US" dirty="0"/>
              <a:t>For </a:t>
            </a:r>
            <a:r>
              <a:rPr lang="en-US" b="1" dirty="0" err="1">
                <a:latin typeface="Times New Roman" panose="02020603050405020304" pitchFamily="18" charset="0"/>
              </a:rPr>
              <a:t>e</a:t>
            </a:r>
            <a:r>
              <a:rPr lang="en-US" i="1" baseline="-25000" dirty="0" err="1">
                <a:latin typeface="Times New Roman" panose="02020603050405020304" pitchFamily="18" charset="0"/>
              </a:rPr>
              <a:t>k</a:t>
            </a:r>
            <a:r>
              <a:rPr lang="en-US" dirty="0"/>
              <a:t>, all entries are zero except for the </a:t>
            </a:r>
            <a:r>
              <a:rPr lang="en-US" i="1" dirty="0">
                <a:latin typeface="Times New Roman" panose="02020603050405020304" pitchFamily="18" charset="0"/>
              </a:rPr>
              <a:t>k</a:t>
            </a:r>
            <a:r>
              <a:rPr lang="en-US" baseline="30000" dirty="0"/>
              <a:t>th</a:t>
            </a:r>
            <a:r>
              <a:rPr lang="en-US" dirty="0"/>
              <a:t> entry which is one </a:t>
            </a:r>
          </a:p>
          <a:p>
            <a:pPr lvl="1"/>
            <a:r>
              <a:rPr lang="en-US" dirty="0"/>
              <a:t>For example, in </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t>, the canonical basis is</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C42F131C-A0C3-404E-8E46-2ACA421B79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graphicFrame>
        <p:nvGraphicFramePr>
          <p:cNvPr id="7" name="Object 6">
            <a:extLst>
              <a:ext uri="{FF2B5EF4-FFF2-40B4-BE49-F238E27FC236}">
                <a16:creationId xmlns:a16="http://schemas.microsoft.com/office/drawing/2014/main" id="{F3CAC114-3511-44C8-92ED-6132B3DE8DD4}"/>
              </a:ext>
            </a:extLst>
          </p:cNvPr>
          <p:cNvGraphicFramePr>
            <a:graphicFrameLocks noChangeAspect="1"/>
          </p:cNvGraphicFramePr>
          <p:nvPr>
            <p:extLst>
              <p:ext uri="{D42A27DB-BD31-4B8C-83A1-F6EECF244321}">
                <p14:modId xmlns:p14="http://schemas.microsoft.com/office/powerpoint/2010/main" val="3911173283"/>
              </p:ext>
            </p:extLst>
          </p:nvPr>
        </p:nvGraphicFramePr>
        <p:xfrm>
          <a:off x="2244725" y="3429000"/>
          <a:ext cx="4654550" cy="1784350"/>
        </p:xfrm>
        <a:graphic>
          <a:graphicData uri="http://schemas.openxmlformats.org/presentationml/2006/ole">
            <mc:AlternateContent xmlns:mc="http://schemas.openxmlformats.org/markup-compatibility/2006">
              <mc:Choice xmlns:v="urn:schemas-microsoft-com:vml" Requires="v">
                <p:oleObj name="Equation" r:id="rId6" imgW="2387520" imgH="914400" progId="Equation.DSMT4">
                  <p:embed/>
                </p:oleObj>
              </mc:Choice>
              <mc:Fallback>
                <p:oleObj name="Equation" r:id="rId6" imgW="2387520" imgH="914400" progId="Equation.DSMT4">
                  <p:embed/>
                  <p:pic>
                    <p:nvPicPr>
                      <p:cNvPr id="8" name="Object 7">
                        <a:extLst>
                          <a:ext uri="{FF2B5EF4-FFF2-40B4-BE49-F238E27FC236}">
                            <a16:creationId xmlns:a16="http://schemas.microsoft.com/office/drawing/2014/main" id="{5450909B-A41B-4BD9-80B6-1BB557C1DE63}"/>
                          </a:ext>
                        </a:extLst>
                      </p:cNvPr>
                      <p:cNvPicPr/>
                      <p:nvPr/>
                    </p:nvPicPr>
                    <p:blipFill>
                      <a:blip r:embed="rId7"/>
                      <a:stretch>
                        <a:fillRect/>
                      </a:stretch>
                    </p:blipFill>
                    <p:spPr>
                      <a:xfrm>
                        <a:off x="2244725" y="3429000"/>
                        <a:ext cx="4654550" cy="178435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993648630"/>
      </p:ext>
    </p:extLst>
  </p:cSld>
  <p:clrMapOvr>
    <a:masterClrMapping/>
  </p:clrMapOvr>
  <mc:AlternateContent xmlns:mc="http://schemas.openxmlformats.org/markup-compatibility/2006" xmlns:p14="http://schemas.microsoft.com/office/powerpoint/2010/main">
    <mc:Choice Requires="p14">
      <p:transition spd="slow" p14:dur="2000" advTm="29918"/>
    </mc:Choice>
    <mc:Fallback xmlns="">
      <p:transition spd="slow" advTm="2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Hooke-Jeeves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 real-valued function of an </a:t>
            </a:r>
            <a:r>
              <a:rPr lang="en-US" i="1" dirty="0"/>
              <a:t>n</a:t>
            </a:r>
            <a:r>
              <a:rPr lang="en-US" dirty="0"/>
              <a:t>-dimensional vector variable, we will start with an initial guess </a:t>
            </a:r>
            <a:r>
              <a:rPr lang="en-US" b="1" dirty="0"/>
              <a:t>u</a:t>
            </a:r>
            <a:r>
              <a:rPr lang="en-US" baseline="-25000" dirty="0"/>
              <a:t>0</a:t>
            </a:r>
            <a:r>
              <a:rPr lang="en-US" dirty="0"/>
              <a:t> and an initial step size </a:t>
            </a:r>
            <a:r>
              <a:rPr lang="en-US" i="1" dirty="0"/>
              <a:t>h</a:t>
            </a:r>
            <a:r>
              <a:rPr lang="en-US" dirty="0"/>
              <a:t> </a:t>
            </a:r>
          </a:p>
          <a:p>
            <a:pPr lvl="1"/>
            <a:r>
              <a:rPr lang="en-US" dirty="0"/>
              <a:t>The idea is we will make a local search to find a direction of greatest decrease, and then continue in that direction as far as possible</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a:extLst>
              <a:ext uri="{FF2B5EF4-FFF2-40B4-BE49-F238E27FC236}">
                <a16:creationId xmlns:a16="http://schemas.microsoft.com/office/drawing/2014/main" id="{C42F131C-A0C3-404E-8E46-2ACA421B79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9535667"/>
      </p:ext>
    </p:extLst>
  </p:cSld>
  <p:clrMapOvr>
    <a:masterClrMapping/>
  </p:clrMapOvr>
  <mc:AlternateContent xmlns:mc="http://schemas.openxmlformats.org/markup-compatibility/2006" xmlns:p14="http://schemas.microsoft.com/office/powerpoint/2010/main">
    <mc:Choice Requires="p14">
      <p:transition spd="slow" p14:dur="2000" advTm="29918"/>
    </mc:Choice>
    <mc:Fallback xmlns="">
      <p:transition spd="slow" advTm="2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Hooke-Jeeves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86800" cy="4525963"/>
          </a:xfrm>
        </p:spPr>
        <p:txBody>
          <a:bodyPr/>
          <a:lstStyle/>
          <a:p>
            <a:r>
              <a:rPr lang="en-US" dirty="0"/>
              <a:t>The algorithm is as follows:</a:t>
            </a:r>
          </a:p>
          <a:p>
            <a:pPr lvl="1"/>
            <a:r>
              <a:rPr lang="en-US" dirty="0"/>
              <a:t>Given an approximation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t> and a current step size </a:t>
            </a:r>
            <a:r>
              <a:rPr lang="en-US" i="1" dirty="0">
                <a:latin typeface="Times New Roman" panose="02020603050405020304" pitchFamily="18" charset="0"/>
              </a:rPr>
              <a:t>h</a:t>
            </a:r>
            <a:endParaRPr lang="en-US" dirty="0"/>
          </a:p>
          <a:p>
            <a:pPr lvl="2"/>
            <a:r>
              <a:rPr lang="en-US" dirty="0"/>
              <a:t>Let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b="1" dirty="0">
                <a:latin typeface="Times New Roman" panose="02020603050405020304" pitchFamily="18" charset="0"/>
              </a:rPr>
              <a:t>0</a:t>
            </a:r>
            <a:endParaRPr lang="en-US" dirty="0">
              <a:latin typeface="Times New Roman" panose="02020603050405020304" pitchFamily="18" charset="0"/>
            </a:endParaRPr>
          </a:p>
          <a:p>
            <a:pPr lvl="2"/>
            <a:r>
              <a:rPr lang="en-US" dirty="0"/>
              <a:t>For </a:t>
            </a:r>
            <a:r>
              <a:rPr lang="en-US" i="1" dirty="0"/>
              <a:t>j</a:t>
            </a:r>
            <a:r>
              <a:rPr lang="en-US" dirty="0"/>
              <a:t> going from 1 to </a:t>
            </a:r>
            <a:r>
              <a:rPr lang="en-US" i="1" dirty="0"/>
              <a:t>n</a:t>
            </a:r>
            <a:r>
              <a:rPr lang="en-US" dirty="0"/>
              <a:t>,</a:t>
            </a:r>
          </a:p>
          <a:p>
            <a:pPr lvl="3"/>
            <a:r>
              <a:rPr lang="en-US" dirty="0"/>
              <a:t>Evaluate	</a:t>
            </a:r>
            <a:r>
              <a:rPr lang="en-US" i="1" dirty="0">
                <a:latin typeface="Times New Roman" panose="02020603050405020304" pitchFamily="18" charset="0"/>
              </a:rPr>
              <a:t>f</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h</a:t>
            </a:r>
            <a:r>
              <a:rPr lang="en-US" b="1" dirty="0" err="1">
                <a:latin typeface="Times New Roman" panose="02020603050405020304" pitchFamily="18" charset="0"/>
              </a:rPr>
              <a:t>e</a:t>
            </a:r>
            <a:r>
              <a:rPr lang="en-US" i="1" baseline="-25000" dirty="0" err="1">
                <a:latin typeface="Times New Roman" panose="02020603050405020304" pitchFamily="18" charset="0"/>
              </a:rPr>
              <a:t>j</a:t>
            </a:r>
            <a:r>
              <a:rPr lang="en-US" dirty="0">
                <a:latin typeface="Times New Roman" panose="02020603050405020304" pitchFamily="18" charset="0"/>
              </a:rPr>
              <a:t>)</a:t>
            </a:r>
          </a:p>
          <a:p>
            <a:pPr marL="1371600" lvl="3" indent="0">
              <a:buNone/>
            </a:pPr>
            <a:r>
              <a:rPr lang="en-US" dirty="0">
                <a:latin typeface="Times New Roman" panose="02020603050405020304" pitchFamily="18" charset="0"/>
              </a:rPr>
              <a:t>		</a:t>
            </a:r>
            <a:r>
              <a:rPr lang="en-US" i="1" dirty="0"/>
              <a:t> </a:t>
            </a:r>
            <a:r>
              <a:rPr lang="en-US" i="1" dirty="0">
                <a:latin typeface="Times New Roman" panose="02020603050405020304" pitchFamily="18" charset="0"/>
              </a:rPr>
              <a:t>f</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a:t>
            </a:r>
          </a:p>
          <a:p>
            <a:pPr marL="1371600" lvl="3" indent="0">
              <a:buNone/>
            </a:pPr>
            <a:r>
              <a:rPr lang="en-US" dirty="0">
                <a:latin typeface="Times New Roman" panose="02020603050405020304" pitchFamily="18" charset="0"/>
              </a:rPr>
              <a:t>		</a:t>
            </a:r>
            <a:r>
              <a:rPr lang="en-US" i="1" dirty="0"/>
              <a:t> </a:t>
            </a:r>
            <a:r>
              <a:rPr lang="en-US" i="1" dirty="0">
                <a:latin typeface="Times New Roman" panose="02020603050405020304" pitchFamily="18" charset="0"/>
              </a:rPr>
              <a:t>f</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h</a:t>
            </a:r>
            <a:r>
              <a:rPr lang="en-US" b="1" dirty="0" err="1">
                <a:latin typeface="Times New Roman" panose="02020603050405020304" pitchFamily="18" charset="0"/>
              </a:rPr>
              <a:t>e</a:t>
            </a:r>
            <a:r>
              <a:rPr lang="en-US" i="1" baseline="-25000" dirty="0" err="1">
                <a:latin typeface="Times New Roman" panose="02020603050405020304" pitchFamily="18" charset="0"/>
              </a:rPr>
              <a:t>j</a:t>
            </a:r>
            <a:r>
              <a:rPr lang="en-US" dirty="0">
                <a:latin typeface="Times New Roman" panose="02020603050405020304" pitchFamily="18" charset="0"/>
              </a:rPr>
              <a:t>)</a:t>
            </a:r>
          </a:p>
          <a:p>
            <a:pPr lvl="3"/>
            <a:r>
              <a:rPr lang="en-US" dirty="0"/>
              <a:t>If </a:t>
            </a:r>
            <a:r>
              <a:rPr lang="en-US" i="1" dirty="0">
                <a:latin typeface="Times New Roman" panose="02020603050405020304" pitchFamily="18" charset="0"/>
              </a:rPr>
              <a:t>f</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f</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f</a:t>
            </a:r>
            <a:r>
              <a:rPr lang="en-US" baseline="-25000" dirty="0">
                <a:latin typeface="Times New Roman" panose="02020603050405020304" pitchFamily="18" charset="0"/>
              </a:rPr>
              <a:t>1</a:t>
            </a:r>
            <a:r>
              <a:rPr lang="en-US" dirty="0"/>
              <a:t>,  set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h</a:t>
            </a:r>
            <a:r>
              <a:rPr lang="en-US" b="1" dirty="0" err="1">
                <a:latin typeface="Times New Roman" panose="02020603050405020304" pitchFamily="18" charset="0"/>
              </a:rPr>
              <a:t>e</a:t>
            </a:r>
            <a:r>
              <a:rPr lang="en-US" i="1" baseline="-25000" dirty="0" err="1">
                <a:latin typeface="Times New Roman" panose="02020603050405020304" pitchFamily="18" charset="0"/>
              </a:rPr>
              <a:t>j</a:t>
            </a:r>
            <a:endParaRPr lang="en-US" i="1" baseline="-25000" dirty="0">
              <a:latin typeface="Times New Roman" panose="02020603050405020304" pitchFamily="18" charset="0"/>
            </a:endParaRPr>
          </a:p>
          <a:p>
            <a:pPr lvl="3"/>
            <a:r>
              <a:rPr lang="en-US" dirty="0"/>
              <a:t>If </a:t>
            </a:r>
            <a:r>
              <a:rPr lang="en-US" i="1" dirty="0">
                <a:latin typeface="Times New Roman" panose="02020603050405020304" pitchFamily="18" charset="0"/>
              </a:rPr>
              <a:t>f</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f</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f</a:t>
            </a:r>
            <a:r>
              <a:rPr lang="en-US" baseline="-25000" dirty="0">
                <a:latin typeface="Times New Roman" panose="02020603050405020304" pitchFamily="18" charset="0"/>
              </a:rPr>
              <a:t>–1</a:t>
            </a:r>
            <a:r>
              <a:rPr lang="en-US" dirty="0"/>
              <a:t>, set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h</a:t>
            </a:r>
            <a:r>
              <a:rPr lang="en-US" b="1" dirty="0" err="1">
                <a:latin typeface="Times New Roman" panose="02020603050405020304" pitchFamily="18" charset="0"/>
              </a:rPr>
              <a:t>e</a:t>
            </a:r>
            <a:r>
              <a:rPr lang="en-US" i="1" baseline="-25000" dirty="0" err="1">
                <a:latin typeface="Times New Roman" panose="02020603050405020304" pitchFamily="18" charset="0"/>
              </a:rPr>
              <a:t>j</a:t>
            </a:r>
            <a:endParaRPr lang="en-US" baseline="-25000" dirty="0"/>
          </a:p>
          <a:p>
            <a:pPr lvl="2"/>
            <a:r>
              <a:rPr lang="en-US" dirty="0"/>
              <a:t>If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b="1" dirty="0">
                <a:latin typeface="Times New Roman" panose="02020603050405020304" pitchFamily="18" charset="0"/>
              </a:rPr>
              <a:t>0</a:t>
            </a:r>
            <a:r>
              <a:rPr lang="en-US" dirty="0"/>
              <a:t>, if </a:t>
            </a:r>
            <a:r>
              <a:rPr lang="en-US" i="1" dirty="0"/>
              <a:t>h </a:t>
            </a:r>
            <a:r>
              <a:rPr lang="en-US" dirty="0"/>
              <a:t>is sufficient small, we are finished,</a:t>
            </a:r>
            <a:br>
              <a:rPr lang="en-US" dirty="0"/>
            </a:br>
            <a:r>
              <a:rPr lang="en-US" dirty="0"/>
              <a:t>		otherwise, reduce </a:t>
            </a:r>
            <a:r>
              <a:rPr lang="en-US" i="1" dirty="0">
                <a:latin typeface="Times New Roman" panose="02020603050405020304" pitchFamily="18" charset="0"/>
              </a:rPr>
              <a:t>h</a:t>
            </a:r>
            <a:r>
              <a:rPr lang="en-US" dirty="0"/>
              <a:t> and return to the first step</a:t>
            </a:r>
          </a:p>
          <a:p>
            <a:pPr lvl="2"/>
            <a:r>
              <a:rPr lang="en-US" dirty="0"/>
              <a:t>Otherwise, evaluate  </a:t>
            </a:r>
            <a:r>
              <a:rPr lang="en-US" i="1" dirty="0">
                <a:latin typeface="Times New Roman" panose="02020603050405020304" pitchFamily="18" charset="0"/>
              </a:rPr>
              <a:t>f</a:t>
            </a:r>
            <a:r>
              <a:rPr lang="en-US" baseline="30000" dirty="0">
                <a:latin typeface="Times New Roman" panose="02020603050405020304" pitchFamily="18" charset="0"/>
              </a:rPr>
              <a:t> </a:t>
            </a:r>
            <a:r>
              <a:rPr lang="en-US" dirty="0">
                <a:latin typeface="Times New Roman" panose="02020603050405020304" pitchFamily="18" charset="0"/>
              </a:rPr>
              <a:t>(</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i="1" dirty="0">
                <a:latin typeface="Times New Roman" panose="02020603050405020304" pitchFamily="18" charset="0"/>
              </a:rPr>
              <a:t> + </a:t>
            </a:r>
            <a:r>
              <a:rPr lang="en-US" i="1" dirty="0" err="1">
                <a:latin typeface="Times New Roman" panose="02020603050405020304" pitchFamily="18" charset="0"/>
              </a:rPr>
              <a:t>m</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for successively larger</a:t>
            </a:r>
            <a:br>
              <a:rPr lang="en-US" dirty="0"/>
            </a:br>
            <a:r>
              <a:rPr lang="en-US" dirty="0"/>
              <a:t>integer values of </a:t>
            </a:r>
            <a:r>
              <a:rPr lang="en-US" i="1" dirty="0">
                <a:latin typeface="Times New Roman" panose="02020603050405020304" pitchFamily="18" charset="0"/>
              </a:rPr>
              <a:t>m</a:t>
            </a:r>
            <a:r>
              <a:rPr lang="en-US" dirty="0"/>
              <a:t> until </a:t>
            </a:r>
            <a:r>
              <a:rPr lang="en-US" i="1" dirty="0">
                <a:latin typeface="Times New Roman" panose="02020603050405020304" pitchFamily="18" charset="0"/>
              </a:rPr>
              <a:t>f</a:t>
            </a:r>
            <a:r>
              <a:rPr lang="en-US" baseline="30000" dirty="0">
                <a:latin typeface="Times New Roman" panose="02020603050405020304" pitchFamily="18" charset="0"/>
              </a:rPr>
              <a:t> </a:t>
            </a:r>
            <a:r>
              <a:rPr lang="en-US" dirty="0">
                <a:latin typeface="Times New Roman" panose="02020603050405020304" pitchFamily="18" charset="0"/>
              </a:rPr>
              <a:t>(</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i="1" dirty="0">
                <a:latin typeface="Times New Roman" panose="02020603050405020304" pitchFamily="18" charset="0"/>
              </a:rPr>
              <a:t> + </a:t>
            </a:r>
            <a:r>
              <a:rPr lang="en-US" i="1" dirty="0" err="1">
                <a:latin typeface="Times New Roman" panose="02020603050405020304" pitchFamily="18" charset="0"/>
              </a:rPr>
              <a:t>m</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&lt; </a:t>
            </a:r>
            <a:r>
              <a:rPr lang="en-US" i="1" dirty="0">
                <a:latin typeface="Times New Roman" panose="02020603050405020304" pitchFamily="18" charset="0"/>
              </a:rPr>
              <a:t>f</a:t>
            </a:r>
            <a:r>
              <a:rPr lang="en-US" baseline="30000" dirty="0">
                <a:latin typeface="Times New Roman" panose="02020603050405020304" pitchFamily="18" charset="0"/>
              </a:rPr>
              <a:t> </a:t>
            </a:r>
            <a:r>
              <a:rPr lang="en-US" dirty="0">
                <a:latin typeface="Times New Roman" panose="02020603050405020304" pitchFamily="18" charset="0"/>
              </a:rPr>
              <a:t>(</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i="1" dirty="0">
                <a:latin typeface="Times New Roman" panose="02020603050405020304" pitchFamily="18" charset="0"/>
              </a:rPr>
              <a:t> + </a:t>
            </a:r>
            <a:r>
              <a:rPr lang="en-US" dirty="0">
                <a:latin typeface="Times New Roman" panose="02020603050405020304" pitchFamily="18" charset="0"/>
              </a:rPr>
              <a:t>(</a:t>
            </a:r>
            <a:r>
              <a:rPr lang="en-US" i="1" dirty="0">
                <a:latin typeface="Times New Roman" panose="02020603050405020304" pitchFamily="18" charset="0"/>
              </a:rPr>
              <a:t>m</a:t>
            </a:r>
            <a:r>
              <a:rPr lang="en-US" dirty="0">
                <a:latin typeface="Times New Roman" panose="02020603050405020304" pitchFamily="18" charset="0"/>
              </a:rPr>
              <a:t> + 1)</a:t>
            </a:r>
            <a:r>
              <a:rPr lang="en-US" dirty="0" err="1">
                <a:latin typeface="Symbol" panose="05050102010706020507" pitchFamily="18" charset="2"/>
              </a:rPr>
              <a:t>D</a:t>
            </a:r>
            <a:r>
              <a:rPr lang="en-US" b="1" dirty="0" err="1">
                <a:latin typeface="Times New Roman" panose="02020603050405020304" pitchFamily="18" charset="0"/>
              </a:rPr>
              <a:t>u</a:t>
            </a:r>
            <a:r>
              <a:rPr lang="en-US" baseline="-25000" dirty="0" err="1">
                <a:latin typeface="Times New Roman" panose="02020603050405020304" pitchFamily="18" charset="0"/>
              </a:rPr>
              <a:t>k</a:t>
            </a:r>
            <a:r>
              <a:rPr lang="en-US" dirty="0">
                <a:latin typeface="Times New Roman" panose="02020603050405020304" pitchFamily="18" charset="0"/>
              </a:rPr>
              <a:t>)</a:t>
            </a:r>
            <a:endParaRPr lang="en-US" dirty="0"/>
          </a:p>
          <a:p>
            <a:pPr lvl="3"/>
            <a:r>
              <a:rPr lang="en-US" dirty="0"/>
              <a:t>Set </a:t>
            </a:r>
            <a:r>
              <a:rPr lang="en-US" b="1" dirty="0">
                <a:latin typeface="Times New Roman" panose="02020603050405020304" pitchFamily="18" charset="0"/>
              </a:rPr>
              <a:t>u</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baseline="-25000" dirty="0">
                <a:latin typeface="Times New Roman" panose="02020603050405020304" pitchFamily="18" charset="0"/>
              </a:rPr>
              <a:t> </a:t>
            </a:r>
            <a:r>
              <a:rPr lang="en-US" i="1" dirty="0">
                <a:latin typeface="Times New Roman" panose="02020603050405020304" pitchFamily="18" charset="0"/>
              </a:rPr>
              <a:t> + </a:t>
            </a:r>
            <a:r>
              <a:rPr lang="en-US" i="1" dirty="0" err="1">
                <a:latin typeface="Times New Roman" panose="02020603050405020304" pitchFamily="18" charset="0"/>
              </a:rPr>
              <a:t>m</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t> and return to the first step</a:t>
            </a:r>
            <a:endParaRPr lang="en-US" baseline="-25000" dirty="0"/>
          </a:p>
          <a:p>
            <a:pPr lvl="3"/>
            <a:endParaRPr lang="en-US" baseline="-25000"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a:extLst>
              <a:ext uri="{FF2B5EF4-FFF2-40B4-BE49-F238E27FC236}">
                <a16:creationId xmlns:a16="http://schemas.microsoft.com/office/drawing/2014/main" id="{3DB449F3-9187-4DE7-88A8-EEC74A18EC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93271007"/>
      </p:ext>
    </p:extLst>
  </p:cSld>
  <p:clrMapOvr>
    <a:masterClrMapping/>
  </p:clrMapOvr>
  <mc:AlternateContent xmlns:mc="http://schemas.openxmlformats.org/markup-compatibility/2006">
    <mc:Choice xmlns:p14="http://schemas.microsoft.com/office/powerpoint/2010/main" Requires="p14">
      <p:transition spd="slow" p14:dur="2000" advTm="214770"/>
    </mc:Choice>
    <mc:Fallback>
      <p:transition spd="slow" advTm="21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Hooke-Jeeves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To summarize the strategy:</a:t>
            </a:r>
          </a:p>
          <a:p>
            <a:pPr lvl="1"/>
            <a:r>
              <a:rPr lang="en-US" dirty="0"/>
              <a:t>Explore the points around </a:t>
            </a:r>
            <a:r>
              <a:rPr lang="en-US" b="1" dirty="0" err="1"/>
              <a:t>u</a:t>
            </a:r>
            <a:r>
              <a:rPr lang="en-US" b="1" i="1" baseline="-25000" dirty="0" err="1"/>
              <a:t>k</a:t>
            </a:r>
            <a:r>
              <a:rPr lang="en-US" dirty="0"/>
              <a:t> and find the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t> that offers the best move towards the minimum</a:t>
            </a:r>
          </a:p>
          <a:p>
            <a:pPr lvl="3"/>
            <a:r>
              <a:rPr lang="en-US" dirty="0"/>
              <a:t>These are called </a:t>
            </a:r>
            <a:r>
              <a:rPr lang="en-US" i="1" dirty="0"/>
              <a:t>exploratory moves</a:t>
            </a:r>
            <a:endParaRPr lang="en-US" dirty="0"/>
          </a:p>
          <a:p>
            <a:pPr lvl="2"/>
            <a:r>
              <a:rPr lang="en-US" dirty="0"/>
              <a:t>If no better point was found,</a:t>
            </a:r>
            <a:br>
              <a:rPr lang="en-US" dirty="0"/>
            </a:br>
            <a:r>
              <a:rPr lang="en-US" dirty="0"/>
              <a:t>	either we are finished,</a:t>
            </a:r>
            <a:br>
              <a:rPr lang="en-US" dirty="0"/>
            </a:br>
            <a:r>
              <a:rPr lang="en-US" dirty="0"/>
              <a:t>	    or we try again in a smaller neighborhood</a:t>
            </a:r>
          </a:p>
          <a:p>
            <a:pPr lvl="2"/>
            <a:r>
              <a:rPr lang="en-US" dirty="0"/>
              <a:t>If a better point is found, continue moving in the direction indicated by this </a:t>
            </a:r>
            <a:r>
              <a:rPr lang="en-US" dirty="0" err="1">
                <a:latin typeface="Symbol" panose="05050102010706020507" pitchFamily="18" charset="2"/>
              </a:rPr>
              <a:t>D</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t> until we find a minimum in that direction</a:t>
            </a:r>
          </a:p>
          <a:p>
            <a:pPr lvl="3"/>
            <a:r>
              <a:rPr lang="en-US" dirty="0"/>
              <a:t>These are called </a:t>
            </a:r>
            <a:r>
              <a:rPr lang="en-US" i="1" dirty="0"/>
              <a:t>pattern moves</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17" name="Audio 16">
            <a:hlinkClick r:id="" action="ppaction://media"/>
            <a:extLst>
              <a:ext uri="{FF2B5EF4-FFF2-40B4-BE49-F238E27FC236}">
                <a16:creationId xmlns:a16="http://schemas.microsoft.com/office/drawing/2014/main" id="{CE38A51C-20B9-4E34-8901-88724CB1690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mc:Choice xmlns:p14="http://schemas.microsoft.com/office/powerpoint/2010/main" Requires="p14">
      <p:transition spd="slow" p14:dur="2000" advTm="91111"/>
    </mc:Choice>
    <mc:Fallback>
      <p:transition spd="slow" advTm="9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Problem-solving techniques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534400" cy="4525963"/>
          </a:xfrm>
        </p:spPr>
        <p:txBody>
          <a:bodyPr/>
          <a:lstStyle/>
          <a:p>
            <a:r>
              <a:rPr lang="en-US" dirty="0"/>
              <a:t>This problem-solving strategy can be used for other searches:</a:t>
            </a:r>
          </a:p>
          <a:p>
            <a:pPr lvl="1"/>
            <a:r>
              <a:rPr lang="en-US" dirty="0"/>
              <a:t>In a process of exploration, determine a local improvement</a:t>
            </a:r>
          </a:p>
          <a:p>
            <a:pPr lvl="2"/>
            <a:r>
              <a:rPr lang="en-US" dirty="0"/>
              <a:t>If an improvement is found,</a:t>
            </a:r>
            <a:br>
              <a:rPr lang="en-US" dirty="0"/>
            </a:br>
            <a:r>
              <a:rPr lang="en-US" dirty="0"/>
              <a:t>	use this pattern to move towards a better solution</a:t>
            </a:r>
          </a:p>
          <a:p>
            <a:pPr lvl="2"/>
            <a:r>
              <a:rPr lang="en-US" dirty="0"/>
              <a:t>If no improvement is found,</a:t>
            </a:r>
          </a:p>
          <a:p>
            <a:pPr lvl="3"/>
            <a:r>
              <a:rPr lang="en-US" dirty="0"/>
              <a:t>Either declare the current approximation to be acceptable,</a:t>
            </a:r>
          </a:p>
          <a:p>
            <a:pPr lvl="3"/>
            <a:r>
              <a:rPr lang="en-US" dirty="0"/>
              <a:t>Or try again with different searching criteria</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a:extLst>
              <a:ext uri="{FF2B5EF4-FFF2-40B4-BE49-F238E27FC236}">
                <a16:creationId xmlns:a16="http://schemas.microsoft.com/office/drawing/2014/main" id="{15D2F54F-82CE-49D2-8019-3ADA3B155E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4656579"/>
      </p:ext>
    </p:extLst>
  </p:cSld>
  <p:clrMapOvr>
    <a:masterClrMapping/>
  </p:clrMapOvr>
  <mc:AlternateContent xmlns:mc="http://schemas.openxmlformats.org/markup-compatibility/2006">
    <mc:Choice xmlns:p14="http://schemas.microsoft.com/office/powerpoint/2010/main" Requires="p14">
      <p:transition spd="slow" p14:dur="2000" advTm="65497"/>
    </mc:Choice>
    <mc:Fallback>
      <p:transition spd="slow" advTm="6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rmAutofit/>
          </a:bodyPr>
          <a:lstStyle/>
          <a:p>
            <a:pPr marL="0" indent="0">
              <a:buNone/>
            </a:pPr>
            <a:r>
              <a:rPr lang="en-US" sz="1400" dirty="0">
                <a:latin typeface="Consolas" panose="020B0609020204030204" pitchFamily="49" charset="0"/>
              </a:rPr>
              <a:t>std::pair&lt;vector, double&gt;</a:t>
            </a:r>
          </a:p>
          <a:p>
            <a:pPr marL="0" indent="0">
              <a:buNone/>
            </a:pPr>
            <a:r>
              <a:rPr lang="en-US" sz="1400" dirty="0" err="1">
                <a:latin typeface="Consolas" panose="020B0609020204030204" pitchFamily="49" charset="0"/>
              </a:rPr>
              <a:t>hooke_jeeves</a:t>
            </a:r>
            <a:r>
              <a:rPr lang="en-US" sz="1400" dirty="0">
                <a:latin typeface="Consolas" panose="020B0609020204030204" pitchFamily="49" charset="0"/>
              </a:rPr>
              <a:t>( double f( vector u ), vector u,</a:t>
            </a:r>
            <a:br>
              <a:rPr lang="en-US" sz="1400" dirty="0">
                <a:latin typeface="Consolas" panose="020B0609020204030204" pitchFamily="49" charset="0"/>
              </a:rPr>
            </a:br>
            <a:r>
              <a:rPr lang="en-US" sz="1400" dirty="0">
                <a:latin typeface="Consolas" panose="020B0609020204030204" pitchFamily="49" charset="0"/>
              </a:rPr>
              <a:t>              double h,</a:t>
            </a:r>
            <a:br>
              <a:rPr lang="en-US" sz="1400" dirty="0">
                <a:latin typeface="Consolas" panose="020B0609020204030204" pitchFamily="49" charset="0"/>
              </a:rPr>
            </a:br>
            <a:r>
              <a:rPr lang="en-US" sz="1400" dirty="0">
                <a:latin typeface="Consolas" panose="020B0609020204030204" pitchFamily="49" charset="0"/>
              </a:rPr>
              <a:t>              double </a:t>
            </a:r>
            <a:r>
              <a:rPr lang="en-US" sz="1400" dirty="0" err="1">
                <a:latin typeface="Consolas" panose="020B0609020204030204" pitchFamily="49" charset="0"/>
              </a:rPr>
              <a:t>eps_step</a:t>
            </a:r>
            <a:r>
              <a:rPr lang="en-US" sz="1400" dirty="0">
                <a:latin typeface="Consolas" panose="020B0609020204030204" pitchFamily="49" charset="0"/>
              </a:rPr>
              <a:t>, double </a:t>
            </a:r>
            <a:r>
              <a:rPr lang="en-US" sz="1400" dirty="0" err="1">
                <a:latin typeface="Consolas" panose="020B0609020204030204" pitchFamily="49" charset="0"/>
              </a:rPr>
              <a:t>eps_abs</a:t>
            </a:r>
            <a:r>
              <a:rPr lang="en-US" sz="1400" dirty="0">
                <a:latin typeface="Consolas" panose="020B0609020204030204" pitchFamily="49" charset="0"/>
              </a:rPr>
              <a:t>,</a:t>
            </a:r>
            <a:br>
              <a:rPr lang="en-US" sz="1400" dirty="0">
                <a:latin typeface="Consolas" panose="020B0609020204030204" pitchFamily="49" charset="0"/>
              </a:rPr>
            </a:br>
            <a:r>
              <a:rPr lang="en-US" sz="1400" dirty="0">
                <a:latin typeface="Consolas" panose="020B0609020204030204" pitchFamily="49" charset="0"/>
              </a:rPr>
              <a:t>              unsigned int </a:t>
            </a:r>
            <a:r>
              <a:rPr lang="en-US" sz="1400" dirty="0" err="1">
                <a:latin typeface="Consolas" panose="020B0609020204030204" pitchFamily="49" charset="0"/>
              </a:rPr>
              <a:t>max_iterations</a:t>
            </a:r>
            <a:r>
              <a:rPr lang="en-US" sz="1400" dirty="0">
                <a:latin typeface="Consolas" panose="020B0609020204030204" pitchFamily="49" charset="0"/>
              </a:rPr>
              <a:t> ) {</a:t>
            </a:r>
          </a:p>
          <a:p>
            <a:pPr marL="0" indent="0">
              <a:buNone/>
            </a:pPr>
            <a:r>
              <a:rPr lang="en-US" sz="1400" dirty="0">
                <a:latin typeface="Consolas" panose="020B0609020204030204" pitchFamily="49" charset="0"/>
              </a:rPr>
              <a:t>    unsigned int dim{ </a:t>
            </a:r>
            <a:r>
              <a:rPr lang="en-US" sz="1400" dirty="0" err="1">
                <a:latin typeface="Consolas" panose="020B0609020204030204" pitchFamily="49" charset="0"/>
              </a:rPr>
              <a:t>u.dim</a:t>
            </a:r>
            <a:r>
              <a:rPr lang="en-US" sz="1400" dirty="0">
                <a:latin typeface="Consolas" panose="020B0609020204030204" pitchFamily="49" charset="0"/>
              </a:rPr>
              <a:t>() };</a:t>
            </a:r>
          </a:p>
          <a:p>
            <a:pPr marL="0" indent="0">
              <a:buNone/>
            </a:pPr>
            <a:r>
              <a:rPr lang="en-US" sz="1400" dirty="0">
                <a:latin typeface="Consolas" panose="020B0609020204030204" pitchFamily="49" charset="0"/>
              </a:rPr>
              <a:t>    double min{ f( u )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for ( unsigned int k{0}; k &lt; </a:t>
            </a:r>
            <a:r>
              <a:rPr lang="en-US" sz="1400" dirty="0" err="1">
                <a:latin typeface="Consolas" panose="020B0609020204030204" pitchFamily="49" charset="0"/>
              </a:rPr>
              <a:t>max_iterations</a:t>
            </a:r>
            <a:r>
              <a:rPr lang="en-US" sz="1400" dirty="0">
                <a:latin typeface="Consolas" panose="020B0609020204030204" pitchFamily="49" charset="0"/>
              </a:rPr>
              <a:t>; ++k ) {</a:t>
            </a:r>
          </a:p>
          <a:p>
            <a:pPr marL="0" indent="0">
              <a:buNone/>
            </a:pPr>
            <a:r>
              <a:rPr lang="en-US" sz="1400" dirty="0">
                <a:latin typeface="Consolas" panose="020B0609020204030204" pitchFamily="49" charset="0"/>
              </a:rPr>
              <a:t>        // Exploratory moves</a:t>
            </a:r>
          </a:p>
          <a:p>
            <a:pPr marL="0" indent="0">
              <a:buNone/>
            </a:pPr>
            <a:r>
              <a:rPr lang="en-US" sz="1400" dirty="0">
                <a:latin typeface="Consolas" panose="020B0609020204030204" pitchFamily="49" charset="0"/>
              </a:rPr>
              <a:t>        // Check conditions</a:t>
            </a:r>
          </a:p>
          <a:p>
            <a:pPr marL="0" indent="0">
              <a:buNone/>
            </a:pPr>
            <a:r>
              <a:rPr lang="en-US" sz="1400" dirty="0">
                <a:latin typeface="Consolas" panose="020B0609020204030204" pitchFamily="49" charset="0"/>
              </a:rPr>
              <a:t>        // Pattern moves</a:t>
            </a:r>
          </a:p>
          <a:p>
            <a:pPr marL="0" indent="0">
              <a:buNone/>
            </a:pPr>
            <a:r>
              <a:rPr lang="en-US" sz="1400" dirty="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return std::</a:t>
            </a:r>
            <a:r>
              <a:rPr lang="en-US" sz="1400" dirty="0" err="1">
                <a:latin typeface="Consolas" panose="020B0609020204030204" pitchFamily="49" charset="0"/>
              </a:rPr>
              <a:t>make_pair</a:t>
            </a:r>
            <a:r>
              <a:rPr lang="en-US" sz="1400" dirty="0">
                <a:latin typeface="Consolas" panose="020B0609020204030204" pitchFamily="49" charset="0"/>
              </a:rPr>
              <a:t>( vector{ dim, 0.0 }, NAN );</a:t>
            </a:r>
          </a:p>
          <a:p>
            <a:pPr marL="0" indent="0">
              <a:buNone/>
            </a:pPr>
            <a:r>
              <a:rPr lang="en-US" sz="14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37" name="Audio 36">
            <a:hlinkClick r:id="" action="ppaction://media"/>
            <a:extLst>
              <a:ext uri="{FF2B5EF4-FFF2-40B4-BE49-F238E27FC236}">
                <a16:creationId xmlns:a16="http://schemas.microsoft.com/office/drawing/2014/main" id="{C1C6817E-C969-407D-8A60-D5EB3C747FF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440606"/>
      </p:ext>
    </p:extLst>
  </p:cSld>
  <p:clrMapOvr>
    <a:masterClrMapping/>
  </p:clrMapOvr>
  <mc:AlternateContent xmlns:mc="http://schemas.openxmlformats.org/markup-compatibility/2006">
    <mc:Choice xmlns:p14="http://schemas.microsoft.com/office/powerpoint/2010/main" Requires="p14">
      <p:transition spd="slow" p14:dur="2000" advTm="91274"/>
    </mc:Choice>
    <mc:Fallback>
      <p:transition spd="slow" advTm="9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108710"/>
            <a:ext cx="8229600" cy="4525963"/>
          </a:xfrm>
        </p:spPr>
        <p:txBody>
          <a:bodyPr>
            <a:normAutofit/>
          </a:bodyPr>
          <a:lstStyle/>
          <a:p>
            <a:pPr marL="0" indent="0">
              <a:buNone/>
            </a:pPr>
            <a:r>
              <a:rPr lang="en-US" sz="1400" dirty="0">
                <a:latin typeface="Consolas" panose="020B0609020204030204" pitchFamily="49" charset="0"/>
              </a:rPr>
              <a:t>        // Exploratory moves</a:t>
            </a:r>
          </a:p>
          <a:p>
            <a:pPr marL="0" indent="0">
              <a:buNone/>
            </a:pPr>
            <a:r>
              <a:rPr lang="en-US" sz="1400" dirty="0">
                <a:latin typeface="Consolas" panose="020B0609020204030204" pitchFamily="49" charset="0"/>
              </a:rPr>
              <a:t>        vector u0{ u };</a:t>
            </a:r>
          </a:p>
          <a:p>
            <a:pPr marL="0" indent="0">
              <a:buNone/>
            </a:pPr>
            <a:r>
              <a:rPr lang="en-US" sz="1400" dirty="0">
                <a:latin typeface="Consolas" panose="020B0609020204030204" pitchFamily="49" charset="0"/>
              </a:rPr>
              <a:t>        double min0{ min };</a:t>
            </a:r>
          </a:p>
          <a:p>
            <a:pPr marL="0" indent="0">
              <a:buNone/>
            </a:pPr>
            <a:r>
              <a:rPr lang="en-US" sz="1400" dirty="0">
                <a:latin typeface="Consolas" panose="020B0609020204030204" pitchFamily="49" charset="0"/>
              </a:rPr>
              <a:t>        vector du{ vector{ dim, 0.0 } };  // The n-dimensional zero vector</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for ( unsigned int j{0}; j &lt; dim; ++j ) {</a:t>
            </a:r>
          </a:p>
          <a:p>
            <a:pPr marL="0" indent="0">
              <a:buNone/>
            </a:pPr>
            <a:r>
              <a:rPr lang="en-US" sz="1400" dirty="0">
                <a:latin typeface="Consolas" panose="020B0609020204030204" pitchFamily="49" charset="0"/>
              </a:rPr>
              <a:t>            du( j ) = -h;</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fn</a:t>
            </a:r>
            <a:r>
              <a:rPr lang="en-US" sz="1400" dirty="0">
                <a:latin typeface="Consolas" panose="020B0609020204030204" pitchFamily="49" charset="0"/>
              </a:rPr>
              <a:t>{ f( u + du ) };</a:t>
            </a:r>
          </a:p>
          <a:p>
            <a:pPr marL="0" indent="0">
              <a:buNone/>
            </a:pPr>
            <a:r>
              <a:rPr lang="en-US" sz="1400" dirty="0">
                <a:latin typeface="Consolas" panose="020B0609020204030204" pitchFamily="49" charset="0"/>
              </a:rPr>
              <a:t>            du( j ) =  h;</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fp</a:t>
            </a:r>
            <a:r>
              <a:rPr lang="en-US" sz="1400" dirty="0">
                <a:latin typeface="Consolas" panose="020B0609020204030204" pitchFamily="49" charset="0"/>
              </a:rPr>
              <a:t>{ f( u + du )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if ( (</a:t>
            </a:r>
            <a:r>
              <a:rPr lang="en-US" sz="1400" dirty="0" err="1">
                <a:latin typeface="Consolas" panose="020B0609020204030204" pitchFamily="49" charset="0"/>
              </a:rPr>
              <a:t>fp</a:t>
            </a:r>
            <a:r>
              <a:rPr lang="en-US" sz="1400" dirty="0">
                <a:latin typeface="Consolas" panose="020B0609020204030204" pitchFamily="49" charset="0"/>
              </a:rPr>
              <a:t> &lt; </a:t>
            </a:r>
            <a:r>
              <a:rPr lang="en-US" sz="1400" dirty="0" err="1">
                <a:latin typeface="Consolas" panose="020B0609020204030204" pitchFamily="49" charset="0"/>
              </a:rPr>
              <a:t>fn</a:t>
            </a:r>
            <a:r>
              <a:rPr lang="en-US" sz="1400" dirty="0">
                <a:latin typeface="Consolas" panose="020B0609020204030204" pitchFamily="49" charset="0"/>
              </a:rPr>
              <a:t>) &amp;&amp; (</a:t>
            </a:r>
            <a:r>
              <a:rPr lang="en-US" sz="1400" dirty="0" err="1">
                <a:latin typeface="Consolas" panose="020B0609020204030204" pitchFamily="49" charset="0"/>
              </a:rPr>
              <a:t>fp</a:t>
            </a:r>
            <a:r>
              <a:rPr lang="en-US" sz="1400" dirty="0">
                <a:latin typeface="Consolas" panose="020B0609020204030204" pitchFamily="49" charset="0"/>
              </a:rPr>
              <a:t> &lt; min) ) {</a:t>
            </a:r>
          </a:p>
          <a:p>
            <a:pPr marL="0" indent="0">
              <a:buNone/>
            </a:pPr>
            <a:r>
              <a:rPr lang="en-US" sz="1400" dirty="0">
                <a:latin typeface="Consolas" panose="020B0609020204030204" pitchFamily="49" charset="0"/>
              </a:rPr>
              <a:t>                min = </a:t>
            </a:r>
            <a:r>
              <a:rPr lang="en-US" sz="1400" dirty="0" err="1">
                <a:latin typeface="Consolas" panose="020B0609020204030204" pitchFamily="49" charset="0"/>
              </a:rPr>
              <a:t>fp</a:t>
            </a:r>
            <a:r>
              <a:rPr lang="en-US" sz="1400" dirty="0">
                <a:latin typeface="Consolas" panose="020B0609020204030204" pitchFamily="49" charset="0"/>
              </a:rPr>
              <a:t>;</a:t>
            </a:r>
          </a:p>
          <a:p>
            <a:pPr marL="0" indent="0">
              <a:buNone/>
            </a:pPr>
            <a:r>
              <a:rPr lang="en-US" sz="1400" dirty="0">
                <a:latin typeface="Consolas" panose="020B0609020204030204" pitchFamily="49" charset="0"/>
              </a:rPr>
              <a:t>            } else if ( </a:t>
            </a:r>
            <a:r>
              <a:rPr lang="en-US" sz="1400" dirty="0" err="1">
                <a:latin typeface="Consolas" panose="020B0609020204030204" pitchFamily="49" charset="0"/>
              </a:rPr>
              <a:t>fn</a:t>
            </a:r>
            <a:r>
              <a:rPr lang="en-US" sz="1400" dirty="0">
                <a:latin typeface="Consolas" panose="020B0609020204030204" pitchFamily="49" charset="0"/>
              </a:rPr>
              <a:t> &lt; min ) {</a:t>
            </a:r>
          </a:p>
          <a:p>
            <a:pPr marL="0" indent="0">
              <a:buNone/>
            </a:pPr>
            <a:r>
              <a:rPr lang="en-US" sz="1400" dirty="0">
                <a:latin typeface="Consolas" panose="020B0609020204030204" pitchFamily="49" charset="0"/>
              </a:rPr>
              <a:t>                du( j ) = -h;</a:t>
            </a:r>
          </a:p>
          <a:p>
            <a:pPr marL="0" indent="0">
              <a:buNone/>
            </a:pPr>
            <a:r>
              <a:rPr lang="en-US" sz="1400" dirty="0">
                <a:latin typeface="Consolas" panose="020B0609020204030204" pitchFamily="49" charset="0"/>
              </a:rPr>
              <a:t>                min = </a:t>
            </a:r>
            <a:r>
              <a:rPr lang="en-US" sz="1400" dirty="0" err="1">
                <a:latin typeface="Consolas" panose="020B0609020204030204" pitchFamily="49" charset="0"/>
              </a:rPr>
              <a:t>fn</a:t>
            </a:r>
            <a:r>
              <a:rPr lang="en-US" sz="1400" dirty="0">
                <a:latin typeface="Consolas" panose="020B0609020204030204" pitchFamily="49" charset="0"/>
              </a:rPr>
              <a:t>;</a:t>
            </a:r>
          </a:p>
          <a:p>
            <a:pPr marL="0" indent="0">
              <a:buNone/>
            </a:pPr>
            <a:r>
              <a:rPr lang="en-US" sz="1400" dirty="0">
                <a:latin typeface="Consolas" panose="020B0609020204030204" pitchFamily="49" charset="0"/>
              </a:rPr>
              <a:t>            } else {</a:t>
            </a:r>
          </a:p>
          <a:p>
            <a:pPr marL="0" indent="0">
              <a:buNone/>
            </a:pPr>
            <a:r>
              <a:rPr lang="en-US" sz="1400" dirty="0">
                <a:latin typeface="Consolas" panose="020B0609020204030204" pitchFamily="49" charset="0"/>
              </a:rPr>
              <a:t>                du( j ) = 0.0;</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u += du;              </a:t>
            </a:r>
          </a:p>
          <a:p>
            <a:pPr marL="0" indent="0">
              <a:buNone/>
            </a:pPr>
            <a:r>
              <a:rPr lang="en-US" sz="14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Hooke-Jeeves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17" name="Audio 16">
            <a:hlinkClick r:id="" action="ppaction://media"/>
            <a:extLst>
              <a:ext uri="{FF2B5EF4-FFF2-40B4-BE49-F238E27FC236}">
                <a16:creationId xmlns:a16="http://schemas.microsoft.com/office/drawing/2014/main" id="{8C211957-7D22-485E-8CAD-1CB4082EA5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6314806"/>
      </p:ext>
    </p:extLst>
  </p:cSld>
  <p:clrMapOvr>
    <a:masterClrMapping/>
  </p:clrMapOvr>
  <mc:AlternateContent xmlns:mc="http://schemas.openxmlformats.org/markup-compatibility/2006">
    <mc:Choice xmlns:p14="http://schemas.microsoft.com/office/powerpoint/2010/main" Requires="p14">
      <p:transition spd="slow" p14:dur="2000" advTm="161823"/>
    </mc:Choice>
    <mc:Fallback>
      <p:transition spd="slow" advTm="16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9"/>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8.9"/>
</p:tagLst>
</file>

<file path=ppt/tags/tag3.xml><?xml version="1.0" encoding="utf-8"?>
<p:tagLst xmlns:a="http://schemas.openxmlformats.org/drawingml/2006/main" xmlns:r="http://schemas.openxmlformats.org/officeDocument/2006/relationships" xmlns:p="http://schemas.openxmlformats.org/presentationml/2006/main">
  <p:tag name="TIMING" val="|5.6|9.2|7.5|6.5|17.8|26.4|36.9|36.7|53.8"/>
</p:tagLst>
</file>

<file path=ppt/tags/tag4.xml><?xml version="1.0" encoding="utf-8"?>
<p:tagLst xmlns:a="http://schemas.openxmlformats.org/drawingml/2006/main" xmlns:r="http://schemas.openxmlformats.org/officeDocument/2006/relationships" xmlns:p="http://schemas.openxmlformats.org/presentationml/2006/main">
  <p:tag name="TIMING" val="|6.9|23.7|13.9|14.3|21.7"/>
</p:tagLst>
</file>

<file path=ppt/tags/tag5.xml><?xml version="1.0" encoding="utf-8"?>
<p:tagLst xmlns:a="http://schemas.openxmlformats.org/drawingml/2006/main" xmlns:r="http://schemas.openxmlformats.org/officeDocument/2006/relationships" xmlns:p="http://schemas.openxmlformats.org/presentationml/2006/main">
  <p:tag name="TIMING" val="|9.3|11.9|16.1|2.9|5.3"/>
</p:tagLst>
</file>

<file path=ppt/tags/tag6.xml><?xml version="1.0" encoding="utf-8"?>
<p:tagLst xmlns:a="http://schemas.openxmlformats.org/drawingml/2006/main" xmlns:r="http://schemas.openxmlformats.org/officeDocument/2006/relationships" xmlns:p="http://schemas.openxmlformats.org/presentationml/2006/main">
  <p:tag name="TIMING" val="|9.5|18.1|14.9|10.2"/>
</p:tagLst>
</file>

<file path=ppt/tags/tag7.xml><?xml version="1.0" encoding="utf-8"?>
<p:tagLst xmlns:a="http://schemas.openxmlformats.org/drawingml/2006/main" xmlns:r="http://schemas.openxmlformats.org/officeDocument/2006/relationships" xmlns:p="http://schemas.openxmlformats.org/presentationml/2006/main">
  <p:tag name="TIMING" val="|23.5|23.9|19.4|11.9|26.6|18.2|24"/>
</p:tagLst>
</file>

<file path=ppt/tags/tag8.xml><?xml version="1.0" encoding="utf-8"?>
<p:tagLst xmlns:a="http://schemas.openxmlformats.org/drawingml/2006/main" xmlns:r="http://schemas.openxmlformats.org/officeDocument/2006/relationships" xmlns:p="http://schemas.openxmlformats.org/presentationml/2006/main">
  <p:tag name="TIMING" val="|9.5|18.1|14.9|10.2"/>
</p:tagLst>
</file>

<file path=ppt/tags/tag9.xml><?xml version="1.0" encoding="utf-8"?>
<p:tagLst xmlns:a="http://schemas.openxmlformats.org/drawingml/2006/main" xmlns:r="http://schemas.openxmlformats.org/officeDocument/2006/relationships" xmlns:p="http://schemas.openxmlformats.org/presentationml/2006/main">
  <p:tag name="TIMING" val="|9.5|18.1|14.9|1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101823</TotalTime>
  <Words>1251</Words>
  <Application>Microsoft Office PowerPoint</Application>
  <PresentationFormat>On-screen Show (4:3)</PresentationFormat>
  <Paragraphs>165</Paragraphs>
  <Slides>17</Slides>
  <Notes>0</Notes>
  <HiddenSlides>0</HiddenSlides>
  <MMClips>17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Hooke-Jeeves method for  finding extrema in n dimensions</vt:lpstr>
      <vt:lpstr>Introduction</vt:lpstr>
      <vt:lpstr>Definitions</vt:lpstr>
      <vt:lpstr>The Hooke-Jeeves method</vt:lpstr>
      <vt:lpstr>The Hooke-Jeeves method</vt:lpstr>
      <vt:lpstr>The Hooke-Jeeves method</vt:lpstr>
      <vt:lpstr>Problem-solving techniques</vt:lpstr>
      <vt:lpstr>Implementation</vt:lpstr>
      <vt:lpstr>Implementation</vt:lpstr>
      <vt:lpstr>Implementation</vt:lpstr>
      <vt:lpstr>Implementation</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1763</cp:revision>
  <cp:lastPrinted>2021-04-01T01:38:00Z</cp:lastPrinted>
  <dcterms:created xsi:type="dcterms:W3CDTF">2020-04-30T19:27:29Z</dcterms:created>
  <dcterms:modified xsi:type="dcterms:W3CDTF">2021-04-11T01:01:00Z</dcterms:modified>
</cp:coreProperties>
</file>